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57" r:id="rId4"/>
    <p:sldId id="298" r:id="rId5"/>
    <p:sldId id="299" r:id="rId6"/>
    <p:sldId id="259" r:id="rId7"/>
    <p:sldId id="297" r:id="rId8"/>
    <p:sldId id="260" r:id="rId9"/>
    <p:sldId id="295" r:id="rId10"/>
    <p:sldId id="261" r:id="rId11"/>
    <p:sldId id="262" r:id="rId12"/>
    <p:sldId id="283" r:id="rId13"/>
    <p:sldId id="263" r:id="rId14"/>
    <p:sldId id="266" r:id="rId15"/>
    <p:sldId id="272" r:id="rId16"/>
    <p:sldId id="300" r:id="rId17"/>
    <p:sldId id="264" r:id="rId18"/>
    <p:sldId id="301" r:id="rId19"/>
    <p:sldId id="267" r:id="rId20"/>
    <p:sldId id="265" r:id="rId21"/>
    <p:sldId id="279" r:id="rId22"/>
    <p:sldId id="302" r:id="rId23"/>
    <p:sldId id="303" r:id="rId24"/>
    <p:sldId id="28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untdown" pitchFamily="82" charset="0"/>
      <p:regular r:id="rId31"/>
    </p:embeddedFont>
    <p:embeddedFont>
      <p:font typeface="Space Grotesk" pitchFamily="2" charset="77"/>
      <p:regular r:id="rId32"/>
      <p:bold r:id="rId33"/>
      <p:italic r:id="rId34"/>
      <p:boldItalic r:id="rId35"/>
    </p:embeddedFont>
    <p:embeddedFont>
      <p:font typeface="Space Grotesk Light" pitchFamily="2" charset="7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9"/>
    <p:restoredTop sz="94678"/>
  </p:normalViewPr>
  <p:slideViewPr>
    <p:cSldViewPr snapToGrid="0" snapToObjects="1">
      <p:cViewPr varScale="1">
        <p:scale>
          <a:sx n="174" d="100"/>
          <a:sy n="174" d="100"/>
        </p:scale>
        <p:origin x="18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07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6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rl.org/what-is-ham-ra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open source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855300" y="1553825"/>
            <a:ext cx="6276471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1452900" y="3975550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>
                <a:solidFill>
                  <a:schemeClr val="lt1"/>
                </a:solidFill>
              </a:rPr>
              <a:t>The NGSO-FSS Crisis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BB41C8-F32F-F24A-A5ED-CBCC62A04A6A}"/>
              </a:ext>
            </a:extLst>
          </p:cNvPr>
          <p:cNvSpPr txBox="1"/>
          <p:nvPr/>
        </p:nvSpPr>
        <p:spPr>
          <a:xfrm>
            <a:off x="4385748" y="-37140"/>
            <a:ext cx="88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  <a:cs typeface="Space Grotesk Light"/>
                <a:sym typeface="Space Grotesk Light"/>
              </a:rPr>
              <a:t>3.</a:t>
            </a:r>
            <a:endParaRPr lang="en-US" dirty="0">
              <a:latin typeface="Countdown" pitchFamily="8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Radio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Why do we </a:t>
            </a:r>
            <a:r>
              <a:rPr lang="en"/>
              <a:t>believe Geostationary </a:t>
            </a:r>
            <a:r>
              <a:rPr lang="en" dirty="0"/>
              <a:t>Transfer Orbits are the right choice?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Maximum Coverage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Geostationary Transfer Orbit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Propulsion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Failure Risk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Launch Costs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96D3E-DBB8-5E48-A769-AAFF4679F465}"/>
              </a:ext>
            </a:extLst>
          </p:cNvPr>
          <p:cNvCxnSpPr>
            <a:cxnSpLocks/>
            <a:stCxn id="978" idx="6"/>
          </p:cNvCxnSpPr>
          <p:nvPr/>
        </p:nvCxnSpPr>
        <p:spPr>
          <a:xfrm>
            <a:off x="2217575" y="2991075"/>
            <a:ext cx="17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9D859-FA68-1A49-A193-981A21B87C79}"/>
              </a:ext>
            </a:extLst>
          </p:cNvPr>
          <p:cNvCxnSpPr>
            <a:cxnSpLocks/>
          </p:cNvCxnSpPr>
          <p:nvPr/>
        </p:nvCxnSpPr>
        <p:spPr>
          <a:xfrm flipV="1">
            <a:off x="3975750" y="1574687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1EC58-17AB-6647-A580-F91AD768CA99}"/>
              </a:ext>
            </a:extLst>
          </p:cNvPr>
          <p:cNvCxnSpPr>
            <a:cxnSpLocks/>
            <a:endCxn id="984" idx="2"/>
          </p:cNvCxnSpPr>
          <p:nvPr/>
        </p:nvCxnSpPr>
        <p:spPr>
          <a:xfrm>
            <a:off x="3975750" y="1590906"/>
            <a:ext cx="886550" cy="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B0FE84-5062-C142-94EF-93BA1C8BF1FF}"/>
              </a:ext>
            </a:extLst>
          </p:cNvPr>
          <p:cNvCxnSpPr>
            <a:cxnSpLocks/>
            <a:endCxn id="986" idx="2"/>
          </p:cNvCxnSpPr>
          <p:nvPr/>
        </p:nvCxnSpPr>
        <p:spPr>
          <a:xfrm>
            <a:off x="3975750" y="24975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88E0C-13F2-DC4C-8CCF-1136075D8480}"/>
              </a:ext>
            </a:extLst>
          </p:cNvPr>
          <p:cNvCxnSpPr>
            <a:cxnSpLocks/>
          </p:cNvCxnSpPr>
          <p:nvPr/>
        </p:nvCxnSpPr>
        <p:spPr>
          <a:xfrm>
            <a:off x="3975750" y="2991075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A3465-2D87-5049-A0BF-F0C8D7835F07}"/>
              </a:ext>
            </a:extLst>
          </p:cNvPr>
          <p:cNvCxnSpPr>
            <a:endCxn id="989" idx="2"/>
          </p:cNvCxnSpPr>
          <p:nvPr/>
        </p:nvCxnSpPr>
        <p:spPr>
          <a:xfrm>
            <a:off x="3975750" y="34698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475028-4ED8-6E41-84D5-A7AB87A34F84}"/>
              </a:ext>
            </a:extLst>
          </p:cNvPr>
          <p:cNvCxnSpPr>
            <a:cxnSpLocks/>
            <a:endCxn id="991" idx="2"/>
          </p:cNvCxnSpPr>
          <p:nvPr/>
        </p:nvCxnSpPr>
        <p:spPr>
          <a:xfrm>
            <a:off x="3975750" y="43842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Microwave band spectrum defense is crucial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spacecraft Size, Weight, Power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Increases Service Capacity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ground equipment size in crowded urban environments</a:t>
            </a: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Amateur Satellite Service (ARSS) Can Still Provide Citizen-Based Technology Evolution and Support  STEM-based Student Learning. But, It must be done </a:t>
            </a:r>
            <a:r>
              <a:rPr lang="en-US" b="1" dirty="0"/>
              <a:t>Differently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the Modern Era.</a:t>
            </a:r>
            <a:endParaRPr sz="2400" dirty="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Orbital Shells should not be specific to any particular category of service. 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Amateur missions should keep perigee above 1250 km. 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67371" y="1553825"/>
            <a:ext cx="2206273" cy="3218400"/>
          </a:xfrm>
        </p:spPr>
        <p:txBody>
          <a:bodyPr/>
          <a:lstStyle/>
          <a:p>
            <a:r>
              <a:rPr lang="en-US" b="1" dirty="0"/>
              <a:t>A GTO is the best way for amateurs to get in space and provide authentic public communications service.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9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434" y="1553825"/>
            <a:ext cx="2238896" cy="3218400"/>
          </a:xfrm>
        </p:spPr>
        <p:txBody>
          <a:bodyPr/>
          <a:lstStyle/>
          <a:p>
            <a:r>
              <a:rPr lang="en-US" b="1" dirty="0"/>
              <a:t>Microwave, digital, broad-band, multi-user, and open source are the MVP requirements for the communications payload.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Amateur missions can comply with Debris Mitigation while providing innovation and opportunity for non-commercial work.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b="1" dirty="0"/>
              <a:t>We must have dedicated spectrum to produce innovations on the order of the small satellite revolution.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407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>
          <a:blip r:embed="rId3"/>
          <a:srcRect l="8210" r="8210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61992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Michelle Thompson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CEO Open Research Institute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ori@openresearch.institute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Jan King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Title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2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Anshul </a:t>
            </a:r>
            <a:r>
              <a:rPr lang="en" sz="1200" b="1" dirty="0" err="1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Makkar</a:t>
            </a:r>
            <a:br>
              <a:rPr lang="en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</a:b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Senior Engineer, Open Research 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Amateur Radio Relay League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2678938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www.arrl.org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71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ARRL?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ARRL is the national association for </a:t>
            </a:r>
            <a:r>
              <a:rPr lang="en-US" b="1" dirty="0">
                <a:hlinkClick r:id="rId3"/>
              </a:rPr>
              <a:t>Amateur Radio</a:t>
            </a:r>
            <a:r>
              <a:rPr lang="en-US" dirty="0"/>
              <a:t> in the US. Founded in 1914 by Hiram Percy Maxim as The American Radio Relay League, ARRL is a noncommercial organization of radio amateurs. ARRL numbers within its ranks the vast majority of active radio amateurs in the nation and has a proud history of achievement as the standard-bearer in amateur affairs. 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53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 It remains semi-operational.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NEXUS-1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the AMSAT-NA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to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1114</Words>
  <Application>Microsoft Macintosh PowerPoint</Application>
  <PresentationFormat>On-screen Show (16:9)</PresentationFormat>
  <Paragraphs>146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Countdown</vt:lpstr>
      <vt:lpstr>Space Grotesk</vt:lpstr>
      <vt:lpstr>Calibri</vt:lpstr>
      <vt:lpstr>Arial</vt:lpstr>
      <vt:lpstr>Space Grotesk Light</vt:lpstr>
      <vt:lpstr>Bianca template</vt:lpstr>
      <vt:lpstr>The Amateur Satellite Service in the Modern Era</vt:lpstr>
      <vt:lpstr>Open Research Institute</vt:lpstr>
      <vt:lpstr>Who is Open Research Institute?</vt:lpstr>
      <vt:lpstr>Amateur Radio Relay League</vt:lpstr>
      <vt:lpstr>What is the ARRL?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The NGSO-FSS Crisis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Microwave band spectrum defense is crucial</vt:lpstr>
      <vt:lpstr>Conclusion</vt:lpstr>
      <vt:lpstr>What we assert</vt:lpstr>
      <vt:lpstr>What we assert</vt:lpstr>
      <vt:lpstr>Team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72</cp:revision>
  <dcterms:modified xsi:type="dcterms:W3CDTF">2021-06-02T16:55:40Z</dcterms:modified>
</cp:coreProperties>
</file>